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y="5143500" cx="9144000"/>
  <p:notesSz cx="6858000" cy="9144000"/>
  <p:embeddedFontLst>
    <p:embeddedFont>
      <p:font typeface="Roboto Slab"/>
      <p:regular r:id="rId33"/>
      <p:bold r:id="rId34"/>
    </p:embeddedFont>
    <p:embeddedFont>
      <p:font typeface="Roboto"/>
      <p:regular r:id="rId35"/>
      <p:bold r:id="rId36"/>
      <p:italic r:id="rId37"/>
      <p:boldItalic r:id="rId3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8380897-F0AC-47F4-82B5-C1083DEFCFE4}">
  <a:tblStyle styleId="{68380897-F0AC-47F4-82B5-C1083DEFCFE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font" Target="fonts/RobotoSlab-regular.fntdata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font" Target="fonts/Roboto-regular.fntdata"/><Relationship Id="rId12" Type="http://schemas.openxmlformats.org/officeDocument/2006/relationships/slide" Target="slides/slide6.xml"/><Relationship Id="rId34" Type="http://schemas.openxmlformats.org/officeDocument/2006/relationships/font" Target="fonts/RobotoSlab-bold.fntdata"/><Relationship Id="rId15" Type="http://schemas.openxmlformats.org/officeDocument/2006/relationships/slide" Target="slides/slide9.xml"/><Relationship Id="rId37" Type="http://schemas.openxmlformats.org/officeDocument/2006/relationships/font" Target="fonts/Roboto-italic.fntdata"/><Relationship Id="rId14" Type="http://schemas.openxmlformats.org/officeDocument/2006/relationships/slide" Target="slides/slide8.xml"/><Relationship Id="rId36" Type="http://schemas.openxmlformats.org/officeDocument/2006/relationships/font" Target="fonts/Roboto-bold.fntdata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38" Type="http://schemas.openxmlformats.org/officeDocument/2006/relationships/font" Target="fonts/Roboto-boldItalic.fntdata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e8244a2e97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e8244a2e97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e9274bde14_0_2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e9274bde14_0_2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e8244a2e97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e8244a2e97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Show example with two accounts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e9274bde14_0_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e9274bde14_0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Create “Examples/E-1/UnitTestExample2”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e8244a2e97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e8244a2e97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Show page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e8244a2e97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e8244a2e97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Evaluate a project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e8244a2e97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e8244a2e97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e8244a2e97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e8244a2e97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Show Page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e8244a2e97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e8244a2e97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Example: Add a thread to a project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e9274bde14_0_2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e9274bde14_0_2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e8244a2e97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e8244a2e97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Examples:</a:t>
            </a:r>
            <a:br>
              <a:rPr lang="en"/>
            </a:br>
            <a:r>
              <a:rPr lang="en"/>
              <a:t>- finish Examples/E-1/IOTestExample2 (sum of two numbers) USE EXACT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 create Examples/E-2/UnitTestExample2 (max)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e9274bde14_0_2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e9274bde14_0_2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e8244a2e97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e8244a2e97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e8244a2e97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e8244a2e97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 “Examples/E-3/GroupExample”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Set to self-assign and see what happens!</a:t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e8244a2e97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e8244a2e97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e8244a2e97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e8244a2e97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e8244a2e97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e8244a2e97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e9274bde14_0_2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e9274bde14_0_2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e9274bde14_0_1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e9274bde14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e9274bde14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e9274bde14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e8244a2e9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e8244a2e9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e9274bde14_0_2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e9274bde14_0_2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e8244a2e97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e8244a2e97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Show example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e9274bde14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e9274bde14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e9274bde14_0_2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e9274bde14_0_2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3" name="Google Shape;13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" name="Google Shape;14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Google Shape;18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3" name="Google Shape;23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Google Shape;27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8" name="Google Shape;28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Google Shape;36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7" name="Google Shape;37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2" name="Google Shape;42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5" name="Google Shape;45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2" name="Google Shape;5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" name="Google Shape;9;p1"/>
          <p:cNvSpPr txBox="1"/>
          <p:nvPr/>
        </p:nvSpPr>
        <p:spPr>
          <a:xfrm>
            <a:off x="134125" y="4659925"/>
            <a:ext cx="6438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https://bit.ly/3xzfaQr</a:t>
            </a:r>
            <a:endParaRPr b="1"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bit.ly/3xzfaQr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7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www.markdownguide.org/cheat-sheet/" TargetMode="External"/><Relationship Id="rId4" Type="http://schemas.openxmlformats.org/officeDocument/2006/relationships/image" Target="../media/image10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6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s://status.replit.com/" TargetMode="External"/><Relationship Id="rId4" Type="http://schemas.openxmlformats.org/officeDocument/2006/relationships/hyperlink" Target="https://community.replit.com/" TargetMode="Externa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s://replit.com/teams/import/czthswlpenavtico-DSBNPython" TargetMode="External"/><Relationship Id="rId4" Type="http://schemas.openxmlformats.org/officeDocument/2006/relationships/hyperlink" Target="https://replit.com/teams/import/bgcqqpuhoxjdcwwc-DSBNJava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replit.com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replit.com/teams/join/bducxvbxaghqtbfwbwoxqguyagxymjku-CEMC2021Presentation" TargetMode="External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Replit Teams for Education</a:t>
            </a:r>
            <a:endParaRPr/>
          </a:p>
        </p:txBody>
      </p:sp>
      <p:sp>
        <p:nvSpPr>
          <p:cNvPr id="65" name="Google Shape;65;p1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Access these slides at:</a:t>
            </a:r>
            <a:endParaRPr sz="2400"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6600" u="sng">
                <a:solidFill>
                  <a:schemeClr val="hlink"/>
                </a:solidFill>
                <a:hlinkClick r:id="rId3"/>
              </a:rPr>
              <a:t>https://bit.ly/3xzfaQr</a:t>
            </a:r>
            <a:endParaRPr sz="6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 Projects</a:t>
            </a:r>
            <a:endParaRPr/>
          </a:p>
        </p:txBody>
      </p:sp>
      <p:sp>
        <p:nvSpPr>
          <p:cNvPr id="122" name="Google Shape;122;p2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Teacher creates a template for the project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each get an individual copy to work 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be set up so students are in groups, with each group having one copy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 used these in several ways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Lessons - develop code as a class and then students can each make a copy to play with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Small Tasks - with automated test cases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Larger </a:t>
            </a:r>
            <a:r>
              <a:rPr lang="en"/>
              <a:t>assignments/projects - evaluated manually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Collaborative Programming and Threads</a:t>
            </a:r>
            <a:endParaRPr/>
          </a:p>
        </p:txBody>
      </p:sp>
      <p:sp>
        <p:nvSpPr>
          <p:cNvPr id="128" name="Google Shape;128;p2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Multiple people can type in a project at the same time (similar to Google Docs)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Very handy when helping a student resolve an issue in their code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Threads are notes attached to parts of the code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Can mention a particular person with “@”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29" name="Google Shape;129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00325" y="3373922"/>
            <a:ext cx="5925751" cy="147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Naming Conventions for Group Projects</a:t>
            </a:r>
            <a:endParaRPr/>
          </a:p>
        </p:txBody>
      </p:sp>
      <p:sp>
        <p:nvSpPr>
          <p:cNvPr id="135" name="Google Shape;135;p2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By naming the projects in a particular way, they will be grouped under headings. </a:t>
            </a:r>
            <a:r>
              <a:rPr lang="en"/>
              <a:t>Only the project name will show up for students. Order can be used to force the projects into a particular order in that section.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Templates: group/order/project or group/project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Example: “Assignments/A1-1/Asmt 1-1 Grade Conversion”</a:t>
            </a:r>
            <a:endParaRPr/>
          </a:p>
        </p:txBody>
      </p:sp>
      <p:pic>
        <p:nvPicPr>
          <p:cNvPr id="136" name="Google Shape;13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11175" y="3137600"/>
            <a:ext cx="5197050" cy="1776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Projects Overview</a:t>
            </a:r>
            <a:endParaRPr/>
          </a:p>
        </p:txBody>
      </p:sp>
      <p:sp>
        <p:nvSpPr>
          <p:cNvPr id="142" name="Google Shape;142;p2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Quick way to see the progress of the entire class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Shows the results of automated test cases </a:t>
            </a:r>
            <a:endParaRPr/>
          </a:p>
        </p:txBody>
      </p:sp>
      <p:pic>
        <p:nvPicPr>
          <p:cNvPr id="143" name="Google Shape;14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1550" y="2368048"/>
            <a:ext cx="7200899" cy="2072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Submission and Feedback</a:t>
            </a:r>
            <a:endParaRPr/>
          </a:p>
        </p:txBody>
      </p:sp>
      <p:sp>
        <p:nvSpPr>
          <p:cNvPr id="149" name="Google Shape;149;p2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Button in top-right corner for students to submit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Just a flag so the teacher knows that they are ready to be marked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Teacher can “unsubmit” a project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Feedback can only be made as Thread bubbles on code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Teacher marks as reviewed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Flag for the teacher, not seen by the student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Colour coding in Projects Overview and Navigation tab to show the stage each student is at with the project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Teams Evaluation Page</a:t>
            </a:r>
            <a:endParaRPr/>
          </a:p>
        </p:txBody>
      </p:sp>
      <p:sp>
        <p:nvSpPr>
          <p:cNvPr id="155" name="Google Shape;155;p2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Navigate Field to quickly switch between students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Colour coding to tell each student’s progress</a:t>
            </a:r>
            <a:endParaRPr/>
          </a:p>
        </p:txBody>
      </p:sp>
      <p:pic>
        <p:nvPicPr>
          <p:cNvPr id="156" name="Google Shape;156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95700" y="2185925"/>
            <a:ext cx="3978151" cy="2871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Who’s Coding</a:t>
            </a:r>
            <a:endParaRPr/>
          </a:p>
        </p:txBody>
      </p:sp>
      <p:sp>
        <p:nvSpPr>
          <p:cNvPr id="162" name="Google Shape;162;p2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 can quickly see which students are actively working and what they are working on at the top of the Team mainpage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63" name="Google Shape;16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0113" y="2501500"/>
            <a:ext cx="4086225" cy="196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Embedding Instructions</a:t>
            </a:r>
            <a:endParaRPr/>
          </a:p>
        </p:txBody>
      </p:sp>
      <p:sp>
        <p:nvSpPr>
          <p:cNvPr id="169" name="Google Shape;169;p2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you want to embed instructions in your projects, you can use README files.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They have added support for Markdown files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README.md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Cheatsheet: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https://www.markdownguide.org/cheat-sheet/</a:t>
            </a:r>
            <a:endParaRPr/>
          </a:p>
        </p:txBody>
      </p:sp>
      <p:pic>
        <p:nvPicPr>
          <p:cNvPr id="170" name="Google Shape;170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3050" y="3106425"/>
            <a:ext cx="7306625" cy="156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Automated Test Cases in Projects</a:t>
            </a:r>
            <a:endParaRPr/>
          </a:p>
        </p:txBody>
      </p:sp>
      <p:sp>
        <p:nvSpPr>
          <p:cNvPr id="176" name="Google Shape;176;p30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Two styles of test cases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Input/Output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students read input from standard input stream and their output needs to match an </a:t>
            </a:r>
            <a:r>
              <a:rPr lang="en"/>
              <a:t>expected output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there is an option for “close” matching but we found it difficult to use (accepted answers like “0” when “10” was expected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Unit Testing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calls methods coded by the student and compares the return values to an expected value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Google Shape;181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1750" y="173825"/>
            <a:ext cx="3257550" cy="444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13075" y="2659850"/>
            <a:ext cx="2719501" cy="20500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13075" y="205975"/>
            <a:ext cx="2719501" cy="236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Replit Teams for Education</a:t>
            </a:r>
            <a:endParaRPr/>
          </a:p>
        </p:txBody>
      </p:sp>
      <p:sp>
        <p:nvSpPr>
          <p:cNvPr id="71" name="Google Shape;71;p14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Michael DiRamio</a:t>
            </a:r>
            <a:br>
              <a:rPr lang="en"/>
            </a:br>
            <a:r>
              <a:rPr lang="en"/>
              <a:t>michael.diramio@dsbn.org</a:t>
            </a:r>
            <a:br>
              <a:rPr lang="en"/>
            </a:br>
            <a:r>
              <a:rPr i="1" lang="en" sz="1800"/>
              <a:t>District School Board of Niagara</a:t>
            </a:r>
            <a:endParaRPr i="1" sz="1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Customizing the Run Button</a:t>
            </a:r>
            <a:endParaRPr/>
          </a:p>
        </p:txBody>
      </p:sp>
      <p:sp>
        <p:nvSpPr>
          <p:cNvPr id="189" name="Google Shape;189;p32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 can create a file named “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.replit</a:t>
            </a:r>
            <a:r>
              <a:rPr lang="en"/>
              <a:t>” which overrides the default functionality of the run button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Referencing an uploaded library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Changing to another programming language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Example: See Lsn 2-1 Intro to Graphics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Uses an uploaded jar for graphics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3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Graphics</a:t>
            </a:r>
            <a:endParaRPr/>
          </a:p>
        </p:txBody>
      </p:sp>
      <p:sp>
        <p:nvSpPr>
          <p:cNvPr id="195" name="Google Shape;195;p33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be slow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Separate template for Text-Based and Graphical Projects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Successfully made Pong and a WarioWare-Style Game</a:t>
            </a:r>
            <a:endParaRPr/>
          </a:p>
        </p:txBody>
      </p:sp>
      <p:pic>
        <p:nvPicPr>
          <p:cNvPr id="196" name="Google Shape;196;p33"/>
          <p:cNvPicPr preferRelativeResize="0"/>
          <p:nvPr/>
        </p:nvPicPr>
        <p:blipFill rotWithShape="1">
          <a:blip r:embed="rId3">
            <a:alphaModFix/>
          </a:blip>
          <a:srcRect b="14236" l="0" r="0" t="5693"/>
          <a:stretch/>
        </p:blipFill>
        <p:spPr>
          <a:xfrm>
            <a:off x="5204225" y="2571750"/>
            <a:ext cx="3410024" cy="2411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Projects</a:t>
            </a:r>
            <a:endParaRPr/>
          </a:p>
        </p:txBody>
      </p:sp>
      <p:sp>
        <p:nvSpPr>
          <p:cNvPr id="202" name="Google Shape;202;p3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set up a Project so a group of students all work on one copy collaboratively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Options to set up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Teacher assigns students to groups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Students self-group (new feature)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Copying/Sharing Projects to Other Teams</a:t>
            </a:r>
            <a:endParaRPr/>
          </a:p>
        </p:txBody>
      </p:sp>
      <p:sp>
        <p:nvSpPr>
          <p:cNvPr id="208" name="Google Shape;208;p3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Create a share link from the Team containing the projects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Need to select the Projects to be shared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Go to the generated URL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Select the Team you want to copy them to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Select which projects you want to copy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can take some time to complete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Version Control Integration</a:t>
            </a:r>
            <a:endParaRPr/>
          </a:p>
        </p:txBody>
      </p:sp>
      <p:sp>
        <p:nvSpPr>
          <p:cNvPr id="214" name="Google Shape;214;p3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Played with GitHub integration with my grade 12s with some success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Didn’t work within the Teams for Education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When they cloned the repository, it created a separate repl in their personal space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Students were able to branch, commit but I could not access their live code without them sharing their project with me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Troubleshooting</a:t>
            </a:r>
            <a:endParaRPr/>
          </a:p>
        </p:txBody>
      </p:sp>
      <p:sp>
        <p:nvSpPr>
          <p:cNvPr id="220" name="Google Shape;220;p37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Refresh!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Status Page: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https://status.replit.com/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Social Media - very active/responsive on Twitter and Facebook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Facebook Group “Replit for CS Education”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Community Page: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https://community.replit.com/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Links to Automarked Tasks</a:t>
            </a:r>
            <a:endParaRPr/>
          </a:p>
        </p:txBody>
      </p:sp>
      <p:sp>
        <p:nvSpPr>
          <p:cNvPr id="226" name="Google Shape;226;p3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Tasks developed by DSBN Computer Studies teachers: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Python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https://replit.com/teams/import/czthswlpenavtico-DSBNPython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Java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https://replit.com/teams/import/bgcqqpuhoxjdcwwc-DSBNJava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Background with Replit</a:t>
            </a:r>
            <a:endParaRPr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Started using Replit Classroom in March 2020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Needed to move from Netbeans to a web-based IDE that would work on chromebooks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Moved to Teams for Education when they shut down Classroom in Fall 2020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Part of a writing team in DSBN to develop programming tasks for Java and Python with automated test cases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Replit Overview</a:t>
            </a:r>
            <a:endParaRPr/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https://replit.com/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Online programming env</a:t>
            </a:r>
            <a:r>
              <a:rPr lang="en"/>
              <a:t>ironment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Support for many languages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Free and Paid Accounts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Will be focusing on the Teams for Education features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Pros/Cons</a:t>
            </a:r>
            <a:endParaRPr/>
          </a:p>
        </p:txBody>
      </p:sp>
      <p:graphicFrame>
        <p:nvGraphicFramePr>
          <p:cNvPr id="89" name="Google Shape;89;p17"/>
          <p:cNvGraphicFramePr/>
          <p:nvPr/>
        </p:nvGraphicFramePr>
        <p:xfrm>
          <a:off x="952500" y="1791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{68380897-F0AC-47F4-82B5-C1083DEFCFE4}</a:tableStyleId>
              </a:tblPr>
              <a:tblGrid>
                <a:gridCol w="3619500"/>
                <a:gridCol w="3619500"/>
              </a:tblGrid>
              <a:tr h="417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chemeClr val="dk1"/>
                          </a:solidFill>
                        </a:rPr>
                        <a:t>Pros</a:t>
                      </a:r>
                      <a:endParaRPr b="1"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solidFill>
                            <a:schemeClr val="dk1"/>
                          </a:solidFill>
                        </a:rPr>
                        <a:t>Cons</a:t>
                      </a:r>
                      <a:endParaRPr b="1" sz="16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No need to transfer code between devices or have students install IDEs at home</a:t>
                      </a:r>
                      <a:br>
                        <a:rPr lang="en">
                          <a:solidFill>
                            <a:schemeClr val="dk1"/>
                          </a:solidFill>
                        </a:rPr>
                      </a:b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Collaborative Programming</a:t>
                      </a:r>
                      <a:br>
                        <a:rPr lang="en">
                          <a:solidFill>
                            <a:schemeClr val="dk1"/>
                          </a:solidFill>
                        </a:rPr>
                      </a:b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Teacher can view students projects/leave feedback</a:t>
                      </a:r>
                      <a:br>
                        <a:rPr lang="en">
                          <a:solidFill>
                            <a:schemeClr val="dk1"/>
                          </a:solidFill>
                        </a:rPr>
                      </a:b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Simple Submission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Can be slow - especially with graphics</a:t>
                      </a:r>
                      <a:br>
                        <a:rPr lang="en">
                          <a:solidFill>
                            <a:schemeClr val="dk1"/>
                          </a:solidFill>
                        </a:rPr>
                      </a:b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If server is down, the whole class stops</a:t>
                      </a:r>
                      <a:br>
                        <a:rPr lang="en">
                          <a:solidFill>
                            <a:schemeClr val="dk1"/>
                          </a:solidFill>
                        </a:rPr>
                      </a:b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Must pay for Teams features</a:t>
                      </a:r>
                      <a:br>
                        <a:rPr lang="en">
                          <a:solidFill>
                            <a:schemeClr val="dk1"/>
                          </a:solidFill>
                        </a:rPr>
                      </a:b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en">
                          <a:solidFill>
                            <a:schemeClr val="dk1"/>
                          </a:solidFill>
                        </a:rPr>
                        <a:t>Still a work in progress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Join a Team</a:t>
            </a:r>
            <a:endParaRPr/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Join this team to see what it looks like from a student view:</a:t>
            </a:r>
            <a:br>
              <a:rPr lang="en"/>
            </a:br>
            <a:r>
              <a:rPr lang="en" u="sng">
                <a:solidFill>
                  <a:schemeClr val="hlink"/>
                </a:solidFill>
                <a:hlinkClick r:id="rId3"/>
              </a:rPr>
              <a:t>https://replit.com/teams/join/bducxvbxaghqtbfwbwoxqguyagxymjku-CEMC2021Presentation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set up invites to not collect names/emails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6" name="Google Shape;9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49400" y="3143700"/>
            <a:ext cx="5154625" cy="173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Resetting a Student Password</a:t>
            </a:r>
            <a:endParaRPr/>
          </a:p>
        </p:txBody>
      </p:sp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Because accounts are not associated with an email address, students cannot reset their passwords</a:t>
            </a:r>
            <a:endParaRPr/>
          </a:p>
        </p:txBody>
      </p:sp>
      <p:pic>
        <p:nvPicPr>
          <p:cNvPr id="103" name="Google Shape;10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0750" y="2368148"/>
            <a:ext cx="3368300" cy="80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54575" y="2848675"/>
            <a:ext cx="4890850" cy="1602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Replit Teams for Education</a:t>
            </a:r>
            <a:endParaRPr/>
          </a:p>
        </p:txBody>
      </p:sp>
      <p:sp>
        <p:nvSpPr>
          <p:cNvPr id="110" name="Google Shape;110;p20"/>
          <p:cNvSpPr txBox="1"/>
          <p:nvPr>
            <p:ph idx="1" type="body"/>
          </p:nvPr>
        </p:nvSpPr>
        <p:spPr>
          <a:xfrm>
            <a:off x="387900" y="1489825"/>
            <a:ext cx="8368200" cy="339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Not Free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$35 USD / month / team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Our board was able to negotiate a board-wide, unlimited license</a:t>
            </a:r>
            <a:br>
              <a:rPr lang="en"/>
            </a:b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Key Features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Team Repls - class wide project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Team Projects - each student has an individual copy</a:t>
            </a:r>
            <a:endParaRPr/>
          </a:p>
          <a:p>
            <a:pPr indent="-310832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■"/>
            </a:pPr>
            <a:r>
              <a:rPr lang="en"/>
              <a:t>Can assign students to groups, with each group having a copy of the project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Automated test cases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Collaborative Coding/Live Access of Student Projects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Can leave notes (“threads”) in student code</a:t>
            </a:r>
            <a:endParaRPr/>
          </a:p>
          <a:p>
            <a:pPr indent="-310832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Summary page to see who has submitted, passed test cases, etc</a:t>
            </a:r>
            <a:br>
              <a:rPr lang="en"/>
            </a:b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Continuing development - new features came in during the year</a:t>
            </a:r>
            <a:endParaRPr/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Team Repls</a:t>
            </a:r>
            <a:endParaRPr/>
          </a:p>
        </p:txBody>
      </p:sp>
      <p:sp>
        <p:nvSpPr>
          <p:cNvPr id="116" name="Google Shape;116;p2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Everyone in the Team has access to one copy of the code and can edit it collaboratively</a:t>
            </a:r>
            <a:br>
              <a:rPr lang="en"/>
            </a:b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 didn’t find a good use for this with my class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